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57" r:id="rId3"/>
    <p:sldId id="259" r:id="rId4"/>
    <p:sldId id="580" r:id="rId5"/>
    <p:sldId id="553" r:id="rId6"/>
    <p:sldId id="539" r:id="rId7"/>
    <p:sldId id="540" r:id="rId8"/>
    <p:sldId id="542" r:id="rId9"/>
    <p:sldId id="544" r:id="rId10"/>
    <p:sldId id="556" r:id="rId11"/>
    <p:sldId id="557" r:id="rId12"/>
    <p:sldId id="555" r:id="rId13"/>
    <p:sldId id="575" r:id="rId14"/>
    <p:sldId id="562" r:id="rId15"/>
    <p:sldId id="563" r:id="rId16"/>
    <p:sldId id="576" r:id="rId17"/>
    <p:sldId id="545" r:id="rId18"/>
    <p:sldId id="561" r:id="rId19"/>
    <p:sldId id="552" r:id="rId20"/>
    <p:sldId id="558" r:id="rId21"/>
    <p:sldId id="559" r:id="rId22"/>
    <p:sldId id="565" r:id="rId23"/>
    <p:sldId id="566" r:id="rId24"/>
    <p:sldId id="567" r:id="rId25"/>
    <p:sldId id="571" r:id="rId26"/>
    <p:sldId id="568" r:id="rId27"/>
    <p:sldId id="569" r:id="rId28"/>
    <p:sldId id="570" r:id="rId29"/>
    <p:sldId id="573" r:id="rId30"/>
    <p:sldId id="578" r:id="rId31"/>
    <p:sldId id="581" r:id="rId32"/>
    <p:sldId id="582" r:id="rId33"/>
    <p:sldId id="574" r:id="rId34"/>
    <p:sldId id="533" r:id="rId35"/>
    <p:sldId id="536" r:id="rId36"/>
    <p:sldId id="537" r:id="rId37"/>
    <p:sldId id="572" r:id="rId3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DDD"/>
    <a:srgbClr val="8064A2"/>
    <a:srgbClr val="9BBB59"/>
    <a:srgbClr val="C0504D"/>
    <a:srgbClr val="4BACC6"/>
    <a:srgbClr val="F79646"/>
    <a:srgbClr val="1C7390"/>
    <a:srgbClr val="F27D4C"/>
    <a:srgbClr val="F27B4D"/>
    <a:srgbClr val="CDA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6"/>
    <p:restoredTop sz="86233"/>
  </p:normalViewPr>
  <p:slideViewPr>
    <p:cSldViewPr snapToGrid="0" snapToObjects="1">
      <p:cViewPr varScale="1">
        <p:scale>
          <a:sx n="151" d="100"/>
          <a:sy n="151" d="100"/>
        </p:scale>
        <p:origin x="208" y="1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7BD41-F31A-954E-AB4A-05ED95AF1A5A}" type="datetimeFigureOut">
              <a:rPr lang="en-US" smtClean="0"/>
              <a:t>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BAE6C-5BD0-D946-B33D-F6797F2CEC82}" type="slidenum">
              <a:rPr lang="en-US" smtClean="0"/>
              <a:t>‹#›</a:t>
            </a:fld>
            <a:endParaRPr lang="en-US"/>
          </a:p>
        </p:txBody>
      </p:sp>
    </p:spTree>
    <p:extLst>
      <p:ext uri="{BB962C8B-B14F-4D97-AF65-F5344CB8AC3E}">
        <p14:creationId xmlns:p14="http://schemas.microsoft.com/office/powerpoint/2010/main" val="341840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a:t>
            </a:fld>
            <a:endParaRPr lang="en-US"/>
          </a:p>
        </p:txBody>
      </p:sp>
    </p:spTree>
    <p:extLst>
      <p:ext uri="{BB962C8B-B14F-4D97-AF65-F5344CB8AC3E}">
        <p14:creationId xmlns:p14="http://schemas.microsoft.com/office/powerpoint/2010/main" val="109068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40101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104836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310212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115131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20</a:t>
            </a:fld>
            <a:endParaRPr lang="en-US"/>
          </a:p>
        </p:txBody>
      </p:sp>
    </p:spTree>
    <p:extLst>
      <p:ext uri="{BB962C8B-B14F-4D97-AF65-F5344CB8AC3E}">
        <p14:creationId xmlns:p14="http://schemas.microsoft.com/office/powerpoint/2010/main" val="303328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21</a:t>
            </a:fld>
            <a:endParaRPr lang="en-US"/>
          </a:p>
        </p:txBody>
      </p:sp>
    </p:spTree>
    <p:extLst>
      <p:ext uri="{BB962C8B-B14F-4D97-AF65-F5344CB8AC3E}">
        <p14:creationId xmlns:p14="http://schemas.microsoft.com/office/powerpoint/2010/main" val="45181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101561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413151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a:t>
            </a:fld>
            <a:endParaRPr lang="en-US"/>
          </a:p>
        </p:txBody>
      </p:sp>
    </p:spTree>
    <p:extLst>
      <p:ext uri="{BB962C8B-B14F-4D97-AF65-F5344CB8AC3E}">
        <p14:creationId xmlns:p14="http://schemas.microsoft.com/office/powerpoint/2010/main" val="240344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204644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5</a:t>
            </a:fld>
            <a:endParaRPr lang="en-US"/>
          </a:p>
        </p:txBody>
      </p:sp>
    </p:spTree>
    <p:extLst>
      <p:ext uri="{BB962C8B-B14F-4D97-AF65-F5344CB8AC3E}">
        <p14:creationId xmlns:p14="http://schemas.microsoft.com/office/powerpoint/2010/main" val="56078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53076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37972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110856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325105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46655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D95E-FBC9-0346-8A12-C591B3847FC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9DDD3C-37E5-A04D-9D0A-66A817A0D84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a:extLst>
              <a:ext uri="{FF2B5EF4-FFF2-40B4-BE49-F238E27FC236}">
                <a16:creationId xmlns:a16="http://schemas.microsoft.com/office/drawing/2014/main" id="{6D855E5B-34DD-3E45-9BD8-959169D1E41C}"/>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80608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1C57-39FD-664E-BB45-65FD0A1A768A}"/>
              </a:ext>
            </a:extLst>
          </p:cNvPr>
          <p:cNvSpPr>
            <a:spLocks noGrp="1"/>
          </p:cNvSpPr>
          <p:nvPr>
            <p:ph type="title"/>
          </p:nvPr>
        </p:nvSpPr>
        <p:spPr>
          <a:xfrm>
            <a:off x="628650" y="483218"/>
            <a:ext cx="7886700" cy="874006"/>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86689049-EAC4-BB45-AD73-A26C30525D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F737764-3CFA-364E-9455-30362ECA524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03995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FC894-FADC-B44D-90A0-4F2FD4CE1B1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A1566-8CA6-8145-98BC-7F7323AE761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7219761-4EF5-434B-8265-5B8D6EAF5CA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96295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1D5E-F6C5-B343-A06C-79F18D0C9AF4}"/>
              </a:ext>
            </a:extLst>
          </p:cNvPr>
          <p:cNvSpPr>
            <a:spLocks noGrp="1"/>
          </p:cNvSpPr>
          <p:nvPr>
            <p:ph type="title"/>
          </p:nvPr>
        </p:nvSpPr>
        <p:spPr>
          <a:xfrm>
            <a:off x="628650" y="475784"/>
            <a:ext cx="7886700" cy="881440"/>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6B08121-EE50-E74B-B659-F9590F84F2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84AC38B-147B-734E-B98D-FDCA65DC35D8}"/>
              </a:ext>
            </a:extLst>
          </p:cNvPr>
          <p:cNvSpPr>
            <a:spLocks noGrp="1"/>
          </p:cNvSpPr>
          <p:nvPr>
            <p:ph type="ftr" sz="quarter" idx="10"/>
          </p:nvPr>
        </p:nvSpPr>
        <p:spPr>
          <a:xfrm>
            <a:off x="724364" y="274245"/>
            <a:ext cx="2138579" cy="188210"/>
          </a:xfrm>
        </p:spPr>
        <p:txBody>
          <a:bodyPr/>
          <a:lstStyle>
            <a:lvl1pPr>
              <a:defRPr/>
            </a:lvl1pPr>
          </a:lstStyle>
          <a:p>
            <a:r>
              <a:rPr lang="en-US" dirty="0"/>
              <a:t>Test-driven Development with ABAP</a:t>
            </a:r>
          </a:p>
        </p:txBody>
      </p:sp>
    </p:spTree>
    <p:extLst>
      <p:ext uri="{BB962C8B-B14F-4D97-AF65-F5344CB8AC3E}">
        <p14:creationId xmlns:p14="http://schemas.microsoft.com/office/powerpoint/2010/main" val="329506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A2-2C5E-8A40-BF79-7A69608C4A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5BFA7C5-A6FC-C54D-8B9B-DA7B73401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879291AC-F38E-5042-9514-B4209B3C88C1}"/>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19102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4920-B295-AE43-941E-886F7AAA68EB}"/>
              </a:ext>
            </a:extLst>
          </p:cNvPr>
          <p:cNvSpPr>
            <a:spLocks noGrp="1"/>
          </p:cNvSpPr>
          <p:nvPr>
            <p:ph type="title"/>
          </p:nvPr>
        </p:nvSpPr>
        <p:spPr>
          <a:xfrm>
            <a:off x="628650" y="475784"/>
            <a:ext cx="7886700" cy="88144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E46CFA9-A5F9-5A44-BCAB-C29F8D4E111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C466D-F1F1-5B4B-AB55-BD3DA1CC4C4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21C654F-D051-DB42-BF0E-1F244CAE0438}"/>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77985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90CF-238C-9B47-A661-75FF0AD3F2B4}"/>
              </a:ext>
            </a:extLst>
          </p:cNvPr>
          <p:cNvSpPr>
            <a:spLocks noGrp="1"/>
          </p:cNvSpPr>
          <p:nvPr>
            <p:ph type="title"/>
          </p:nvPr>
        </p:nvSpPr>
        <p:spPr>
          <a:xfrm>
            <a:off x="629841" y="483218"/>
            <a:ext cx="7886700" cy="874006"/>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F303A9C-805E-674B-AAB4-84CAC409B966}"/>
              </a:ext>
            </a:extLst>
          </p:cNvPr>
          <p:cNvSpPr>
            <a:spLocks noGrp="1"/>
          </p:cNvSpPr>
          <p:nvPr>
            <p:ph type="body" idx="1"/>
          </p:nvPr>
        </p:nvSpPr>
        <p:spPr>
          <a:xfrm>
            <a:off x="629842" y="1350080"/>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2C2DB33D-DF56-9C49-9AF9-9905FFB8E08A}"/>
              </a:ext>
            </a:extLst>
          </p:cNvPr>
          <p:cNvSpPr>
            <a:spLocks noGrp="1"/>
          </p:cNvSpPr>
          <p:nvPr>
            <p:ph sz="half" idx="2"/>
          </p:nvPr>
        </p:nvSpPr>
        <p:spPr>
          <a:xfrm>
            <a:off x="629842" y="1968014"/>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B5C49-5105-BC4A-B806-595C9C4BC02E}"/>
              </a:ext>
            </a:extLst>
          </p:cNvPr>
          <p:cNvSpPr>
            <a:spLocks noGrp="1"/>
          </p:cNvSpPr>
          <p:nvPr>
            <p:ph type="body" sz="quarter" idx="3"/>
          </p:nvPr>
        </p:nvSpPr>
        <p:spPr>
          <a:xfrm>
            <a:off x="4629150" y="1350080"/>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E65A752-9A56-0B4E-B46D-2D76839840E5}"/>
              </a:ext>
            </a:extLst>
          </p:cNvPr>
          <p:cNvSpPr>
            <a:spLocks noGrp="1"/>
          </p:cNvSpPr>
          <p:nvPr>
            <p:ph sz="quarter" idx="4"/>
          </p:nvPr>
        </p:nvSpPr>
        <p:spPr>
          <a:xfrm>
            <a:off x="4629150" y="1968014"/>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E04EAE6-0ABF-8047-AA9B-E78CEA9D036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18103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9333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26BC88-6D5C-0847-9239-8F111D743934}"/>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55866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1221-5829-AD40-A659-AB047CAF2A8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A094D33-187B-1442-B10F-A5BDF8170BC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B743-DFFD-F447-A19A-2833160909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FB4ECC6E-A2C2-6345-B787-B04C93151789}"/>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0416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B5C7-FE29-5148-92FB-E0EEA97FABC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91C4813-C07C-6B4B-A0FB-5071E6F5B0E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5589A1-C115-5046-A852-4AB686BEFF3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B9516610-15EA-A345-B19E-805E86215018}"/>
              </a:ext>
            </a:extLst>
          </p:cNvPr>
          <p:cNvSpPr>
            <a:spLocks noGrp="1"/>
          </p:cNvSpPr>
          <p:nvPr>
            <p:ph type="ftr" sz="quarter" idx="10"/>
          </p:nvPr>
        </p:nvSpPr>
        <p:spPr/>
        <p:txBody>
          <a:bodyPr/>
          <a:lstStyle/>
          <a:p>
            <a:r>
              <a:rPr lang="en-US" dirty="0"/>
              <a:t>CLICK HERE TO ADD TOPIC</a:t>
            </a:r>
          </a:p>
        </p:txBody>
      </p:sp>
    </p:spTree>
    <p:extLst>
      <p:ext uri="{BB962C8B-B14F-4D97-AF65-F5344CB8AC3E}">
        <p14:creationId xmlns:p14="http://schemas.microsoft.com/office/powerpoint/2010/main" val="126872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4EC670-13EE-0040-9AE6-CC88EC6539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18BA4200-25FE-D440-AD2F-344BEB1B9EBB}"/>
              </a:ext>
            </a:extLst>
          </p:cNvPr>
          <p:cNvSpPr>
            <a:spLocks noGrp="1"/>
          </p:cNvSpPr>
          <p:nvPr>
            <p:ph type="title"/>
          </p:nvPr>
        </p:nvSpPr>
        <p:spPr>
          <a:xfrm>
            <a:off x="628650" y="477323"/>
            <a:ext cx="7886700" cy="879900"/>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AB97DF6B-4E3D-9349-AB20-595172CC74B5}"/>
              </a:ext>
            </a:extLst>
          </p:cNvPr>
          <p:cNvSpPr>
            <a:spLocks noGrp="1"/>
          </p:cNvSpPr>
          <p:nvPr>
            <p:ph type="ftr" sz="quarter" idx="3"/>
          </p:nvPr>
        </p:nvSpPr>
        <p:spPr>
          <a:xfrm>
            <a:off x="724364" y="274245"/>
            <a:ext cx="2182122" cy="188210"/>
          </a:xfrm>
          <a:prstGeom prst="rect">
            <a:avLst/>
          </a:prstGeom>
          <a:solidFill>
            <a:srgbClr val="1C7390"/>
          </a:solidFill>
        </p:spPr>
        <p:txBody>
          <a:bodyPr vert="horz" lIns="91440" tIns="45720" rIns="91440" bIns="45720" rtlCol="0" anchor="ctr"/>
          <a:lstStyle>
            <a:lvl1pPr algn="ctr">
              <a:defRPr sz="1000">
                <a:solidFill>
                  <a:schemeClr val="bg1"/>
                </a:solidFill>
              </a:defRPr>
            </a:lvl1pPr>
          </a:lstStyle>
          <a:p>
            <a:r>
              <a:rPr lang="en-US" dirty="0"/>
              <a:t>Test-driven Development with ABAP</a:t>
            </a:r>
          </a:p>
        </p:txBody>
      </p:sp>
      <p:pic>
        <p:nvPicPr>
          <p:cNvPr id="8" name="Picture 7">
            <a:extLst>
              <a:ext uri="{FF2B5EF4-FFF2-40B4-BE49-F238E27FC236}">
                <a16:creationId xmlns:a16="http://schemas.microsoft.com/office/drawing/2014/main" id="{0DFB32B8-1EA6-4F4E-8F23-A766D8A3F9AF}"/>
              </a:ext>
            </a:extLst>
          </p:cNvPr>
          <p:cNvPicPr>
            <a:picLocks noChangeAspect="1"/>
          </p:cNvPicPr>
          <p:nvPr userDrawn="1"/>
        </p:nvPicPr>
        <p:blipFill>
          <a:blip r:embed="rId14"/>
          <a:stretch>
            <a:fillRect/>
          </a:stretch>
        </p:blipFill>
        <p:spPr>
          <a:xfrm>
            <a:off x="7650961" y="93069"/>
            <a:ext cx="1432870" cy="550561"/>
          </a:xfrm>
          <a:prstGeom prst="rect">
            <a:avLst/>
          </a:prstGeom>
        </p:spPr>
      </p:pic>
    </p:spTree>
    <p:extLst>
      <p:ext uri="{BB962C8B-B14F-4D97-AF65-F5344CB8AC3E}">
        <p14:creationId xmlns:p14="http://schemas.microsoft.com/office/powerpoint/2010/main" val="3403978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685800" rtl="0" eaLnBrk="1" latinLnBrk="0" hangingPunct="1">
        <a:lnSpc>
          <a:spcPct val="90000"/>
        </a:lnSpc>
        <a:spcBef>
          <a:spcPct val="0"/>
        </a:spcBef>
        <a:buNone/>
        <a:defRPr sz="3300" b="1" kern="1200">
          <a:solidFill>
            <a:srgbClr val="F47B46"/>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6BB-4536-0B4E-ADCF-91CFD51693F4}"/>
              </a:ext>
            </a:extLst>
          </p:cNvPr>
          <p:cNvSpPr>
            <a:spLocks noGrp="1"/>
          </p:cNvSpPr>
          <p:nvPr>
            <p:ph type="ctrTitle"/>
          </p:nvPr>
        </p:nvSpPr>
        <p:spPr>
          <a:xfrm>
            <a:off x="176784" y="1395983"/>
            <a:ext cx="8033516" cy="859507"/>
          </a:xfrm>
        </p:spPr>
        <p:txBody>
          <a:bodyPr>
            <a:normAutofit fontScale="90000"/>
          </a:bodyPr>
          <a:lstStyle/>
          <a:p>
            <a:pPr algn="r"/>
            <a:r>
              <a:rPr lang="en-AU" dirty="0"/>
              <a:t>Test-Driven Development with ABAP</a:t>
            </a:r>
            <a:endParaRPr lang="en-US" b="1" dirty="0">
              <a:solidFill>
                <a:srgbClr val="F27B4D"/>
              </a:solidFill>
            </a:endParaRPr>
          </a:p>
        </p:txBody>
      </p:sp>
      <p:sp>
        <p:nvSpPr>
          <p:cNvPr id="3" name="Subtitle 2">
            <a:extLst>
              <a:ext uri="{FF2B5EF4-FFF2-40B4-BE49-F238E27FC236}">
                <a16:creationId xmlns:a16="http://schemas.microsoft.com/office/drawing/2014/main" id="{FF1FED94-E9B9-3F4E-A27E-3E1716AC7CE8}"/>
              </a:ext>
            </a:extLst>
          </p:cNvPr>
          <p:cNvSpPr>
            <a:spLocks noGrp="1"/>
          </p:cNvSpPr>
          <p:nvPr>
            <p:ph type="subTitle" idx="1"/>
          </p:nvPr>
        </p:nvSpPr>
        <p:spPr>
          <a:xfrm>
            <a:off x="1352300" y="2255491"/>
            <a:ext cx="6858000" cy="1241822"/>
          </a:xfrm>
        </p:spPr>
        <p:txBody>
          <a:bodyPr/>
          <a:lstStyle/>
          <a:p>
            <a:pPr algn="r"/>
            <a:r>
              <a:rPr lang="en-US" dirty="0">
                <a:solidFill>
                  <a:schemeClr val="bg1">
                    <a:lumMod val="50000"/>
                  </a:schemeClr>
                </a:solidFill>
              </a:rPr>
              <a:t>Graham Robinson</a:t>
            </a:r>
          </a:p>
        </p:txBody>
      </p:sp>
    </p:spTree>
    <p:extLst>
      <p:ext uri="{BB962C8B-B14F-4D97-AF65-F5344CB8AC3E}">
        <p14:creationId xmlns:p14="http://schemas.microsoft.com/office/powerpoint/2010/main" val="468638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419726"/>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7" name="Footer Placeholder 3">
            <a:extLst>
              <a:ext uri="{FF2B5EF4-FFF2-40B4-BE49-F238E27FC236}">
                <a16:creationId xmlns:a16="http://schemas.microsoft.com/office/drawing/2014/main" id="{847403FA-7299-754D-B808-4BF9BFBB91E7}"/>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17902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7" name="Footer Placeholder 3">
            <a:extLst>
              <a:ext uri="{FF2B5EF4-FFF2-40B4-BE49-F238E27FC236}">
                <a16:creationId xmlns:a16="http://schemas.microsoft.com/office/drawing/2014/main" id="{406108C8-EF43-6842-9B94-73DD6A0BBC1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69392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0" name="Footer Placeholder 3">
            <a:extLst>
              <a:ext uri="{FF2B5EF4-FFF2-40B4-BE49-F238E27FC236}">
                <a16:creationId xmlns:a16="http://schemas.microsoft.com/office/drawing/2014/main" id="{3DB6A6DF-C5CA-3648-A0F5-178F5BACA6C6}"/>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27017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
        <p:nvSpPr>
          <p:cNvPr id="7" name="Footer Placeholder 3">
            <a:extLst>
              <a:ext uri="{FF2B5EF4-FFF2-40B4-BE49-F238E27FC236}">
                <a16:creationId xmlns:a16="http://schemas.microsoft.com/office/drawing/2014/main" id="{476845C9-37C2-2340-8E11-26A51DE1592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8837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r>
              <a:rPr lang="en-US" sz="22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6" name="Footer Placeholder 3">
            <a:extLst>
              <a:ext uri="{FF2B5EF4-FFF2-40B4-BE49-F238E27FC236}">
                <a16:creationId xmlns:a16="http://schemas.microsoft.com/office/drawing/2014/main" id="{1A8B8BA6-FF29-854B-AF78-2CBD74153F0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429274"/>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Tree>
    <p:extLst>
      <p:ext uri="{BB962C8B-B14F-4D97-AF65-F5344CB8AC3E}">
        <p14:creationId xmlns:p14="http://schemas.microsoft.com/office/powerpoint/2010/main" val="3486056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058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a:bodyPr>
          <a:lstStyle/>
          <a:p>
            <a:pPr marL="0" indent="0" algn="ctr">
              <a:buNone/>
            </a:pPr>
            <a:r>
              <a:rPr lang="en-AU" i="1" dirty="0">
                <a:solidFill>
                  <a:schemeClr val="accent1"/>
                </a:solidFill>
              </a:rPr>
              <a:t>“TEST-SEAMS appear to have no benefit.”</a:t>
            </a: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r>
              <a:rPr lang="en-AU" i="1" dirty="0">
                <a:solidFill>
                  <a:schemeClr val="accent1"/>
                </a:solidFill>
              </a:rPr>
              <a:t>“Test seams break the rule that production code should not know it is being tested.” </a:t>
            </a:r>
          </a:p>
          <a:p>
            <a:pPr marL="0" indent="0" algn="ctr">
              <a:buNone/>
            </a:pPr>
            <a:r>
              <a:rPr lang="en-AU" i="1" dirty="0">
                <a:solidFill>
                  <a:srgbClr val="FF0000"/>
                </a:solidFill>
              </a:rPr>
              <a:t>“Test Seams are an abomination!”</a:t>
            </a:r>
            <a:endParaRPr lang="en-US"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
        <p:nvSpPr>
          <p:cNvPr id="10" name="Footer Placeholder 3">
            <a:extLst>
              <a:ext uri="{FF2B5EF4-FFF2-40B4-BE49-F238E27FC236}">
                <a16:creationId xmlns:a16="http://schemas.microsoft.com/office/drawing/2014/main" id="{D06E8941-FF77-9D4F-8385-C7F236A74BC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94870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2000"/>
                                        <p:tgtEl>
                                          <p:spTgt spid="3">
                                            <p:txEl>
                                              <p:pRg st="3" end="3"/>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3" name="Content Placeholder 2">
            <a:extLst>
              <a:ext uri="{FF2B5EF4-FFF2-40B4-BE49-F238E27FC236}">
                <a16:creationId xmlns:a16="http://schemas.microsoft.com/office/drawing/2014/main" id="{5BEE110E-9130-C54F-9C5E-3ADBFA74B61D}"/>
              </a:ext>
            </a:extLst>
          </p:cNvPr>
          <p:cNvSpPr>
            <a:spLocks noGrp="1"/>
          </p:cNvSpPr>
          <p:nvPr>
            <p:ph idx="1"/>
          </p:nvPr>
        </p:nvSpPr>
        <p:spPr/>
        <p:txBody>
          <a:bodyPr/>
          <a:lstStyle/>
          <a:p>
            <a:r>
              <a:rPr lang="en-US" dirty="0"/>
              <a:t>Single Responsibility</a:t>
            </a:r>
          </a:p>
          <a:p>
            <a:r>
              <a:rPr lang="en-US" dirty="0"/>
              <a:t>Open/Closed</a:t>
            </a:r>
            <a:r>
              <a:rPr lang="en-US" baseline="0" dirty="0"/>
              <a:t> Principle</a:t>
            </a:r>
          </a:p>
          <a:p>
            <a:r>
              <a:rPr lang="en-US" dirty="0" err="1"/>
              <a:t>Liskov</a:t>
            </a:r>
            <a:r>
              <a:rPr lang="en-US" dirty="0"/>
              <a:t> Substitution Principle</a:t>
            </a:r>
          </a:p>
          <a:p>
            <a:r>
              <a:rPr lang="en-US" dirty="0"/>
              <a:t>Interface Segregation Principle</a:t>
            </a:r>
          </a:p>
          <a:p>
            <a:r>
              <a:rPr lang="en-US" dirty="0"/>
              <a:t>Dependency Inversion Principle</a:t>
            </a:r>
          </a:p>
        </p:txBody>
      </p:sp>
      <p:pic>
        <p:nvPicPr>
          <p:cNvPr id="5" name="Picture 4">
            <a:extLst>
              <a:ext uri="{FF2B5EF4-FFF2-40B4-BE49-F238E27FC236}">
                <a16:creationId xmlns:a16="http://schemas.microsoft.com/office/drawing/2014/main" id="{3D22D008-F636-8249-AE8C-45C1599E778E}"/>
              </a:ext>
            </a:extLst>
          </p:cNvPr>
          <p:cNvPicPr>
            <a:picLocks noChangeAspect="1"/>
          </p:cNvPicPr>
          <p:nvPr/>
        </p:nvPicPr>
        <p:blipFill>
          <a:blip r:embed="rId3"/>
          <a:stretch>
            <a:fillRect/>
          </a:stretch>
        </p:blipFill>
        <p:spPr>
          <a:xfrm>
            <a:off x="522322" y="1105200"/>
            <a:ext cx="4209865" cy="3664361"/>
          </a:xfrm>
          <a:prstGeom prst="rect">
            <a:avLst/>
          </a:prstGeom>
        </p:spPr>
      </p:pic>
      <p:sp>
        <p:nvSpPr>
          <p:cNvPr id="12" name="Rectangle 11">
            <a:extLst>
              <a:ext uri="{FF2B5EF4-FFF2-40B4-BE49-F238E27FC236}">
                <a16:creationId xmlns:a16="http://schemas.microsoft.com/office/drawing/2014/main" id="{C1F2EEE8-BF4C-C54E-926F-0A48C5A113C0}"/>
              </a:ext>
            </a:extLst>
          </p:cNvPr>
          <p:cNvSpPr/>
          <p:nvPr/>
        </p:nvSpPr>
        <p:spPr>
          <a:xfrm>
            <a:off x="6067077" y="1357224"/>
            <a:ext cx="1681962" cy="631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067077" y="2764421"/>
            <a:ext cx="1681962" cy="631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690805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4"/>
          <a:stretch>
            <a:fillRect/>
          </a:stretch>
        </p:blipFill>
        <p:spPr>
          <a:xfrm rot="2662187">
            <a:off x="7815217" y="2749772"/>
            <a:ext cx="661062" cy="661062"/>
          </a:xfrm>
          <a:prstGeom prst="rect">
            <a:avLst/>
          </a:prstGeom>
        </p:spPr>
      </p:pic>
      <p:sp>
        <p:nvSpPr>
          <p:cNvPr id="11" name="Footer Placeholder 3">
            <a:extLst>
              <a:ext uri="{FF2B5EF4-FFF2-40B4-BE49-F238E27FC236}">
                <a16:creationId xmlns:a16="http://schemas.microsoft.com/office/drawing/2014/main" id="{C388B0A6-2701-E843-8008-A83C4E61578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973920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6" name="Footer Placeholder 3">
            <a:extLst>
              <a:ext uri="{FF2B5EF4-FFF2-40B4-BE49-F238E27FC236}">
                <a16:creationId xmlns:a16="http://schemas.microsoft.com/office/drawing/2014/main" id="{AC4AB651-26BF-6548-8A50-793BBB8195F4}"/>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277616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bg1"/>
                </a:solidFill>
                <a:effectLst/>
                <a:latin typeface="+mn-lt"/>
                <a:ea typeface="+mn-ea"/>
                <a:cs typeface="+mn-cs"/>
              </a:rPr>
              <a:t>The solution</a:t>
            </a:r>
          </a:p>
          <a:p>
            <a:pPr marL="342900" lvl="1" indent="0">
              <a:buNone/>
            </a:pPr>
            <a:r>
              <a:rPr lang="en-AU" sz="2000" kern="1200" dirty="0">
                <a:solidFill>
                  <a:schemeClr val="bg1"/>
                </a:solidFill>
                <a:effectLst/>
                <a:latin typeface="+mn-lt"/>
                <a:ea typeface="+mn-ea"/>
                <a:cs typeface="+mn-cs"/>
              </a:rPr>
              <a:t>Move the creation of objects to an object factory</a:t>
            </a:r>
            <a:r>
              <a:rPr lang="en-AU" sz="2000"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10" name="Rectangle 9">
            <a:extLst>
              <a:ext uri="{FF2B5EF4-FFF2-40B4-BE49-F238E27FC236}">
                <a16:creationId xmlns:a16="http://schemas.microsoft.com/office/drawing/2014/main" id="{C3369091-307A-944B-B1BD-7B2682675A47}"/>
              </a:ext>
            </a:extLst>
          </p:cNvPr>
          <p:cNvSpPr/>
          <p:nvPr/>
        </p:nvSpPr>
        <p:spPr>
          <a:xfrm>
            <a:off x="5306518" y="2690735"/>
            <a:ext cx="3837482" cy="156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59AF4-CB92-5644-AF16-34273FA15775}"/>
              </a:ext>
            </a:extLst>
          </p:cNvPr>
          <p:cNvSpPr/>
          <p:nvPr/>
        </p:nvSpPr>
        <p:spPr>
          <a:xfrm>
            <a:off x="5306518" y="1987752"/>
            <a:ext cx="524656" cy="84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a:extLst>
              <a:ext uri="{FF2B5EF4-FFF2-40B4-BE49-F238E27FC236}">
                <a16:creationId xmlns:a16="http://schemas.microsoft.com/office/drawing/2014/main" id="{C9DAAE81-6996-4C47-9E6B-108533106413}"/>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9" name="TextBox 8">
            <a:extLst>
              <a:ext uri="{FF2B5EF4-FFF2-40B4-BE49-F238E27FC236}">
                <a16:creationId xmlns:a16="http://schemas.microsoft.com/office/drawing/2014/main" id="{A74E4888-8FD4-034F-923C-403FFEF33C99}"/>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132889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4"/>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15" y="2687846"/>
            <a:ext cx="1694480" cy="746434"/>
            <a:chOff x="3203847" y="3432313"/>
            <a:chExt cx="1561591"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944282" cy="274166"/>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7"/>
          <a:stretch>
            <a:fillRect/>
          </a:stretch>
        </p:blipFill>
        <p:spPr>
          <a:xfrm>
            <a:off x="3049933" y="3670993"/>
            <a:ext cx="2856756" cy="399946"/>
          </a:xfrm>
          <a:prstGeom prst="rect">
            <a:avLst/>
          </a:prstGeom>
        </p:spPr>
      </p:pic>
    </p:spTree>
    <p:extLst>
      <p:ext uri="{BB962C8B-B14F-4D97-AF65-F5344CB8AC3E}">
        <p14:creationId xmlns:p14="http://schemas.microsoft.com/office/powerpoint/2010/main" val="3558657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D13B15CE-9A6B-0D48-812C-B322E827B79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BCE0549F-4C1D-7245-B0CB-B85418319F8C}"/>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079474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tx1">
                    <a:lumMod val="75000"/>
                    <a:lumOff val="25000"/>
                  </a:schemeClr>
                </a:solidFill>
                <a:effectLst/>
                <a:latin typeface="+mn-lt"/>
                <a:ea typeface="+mn-ea"/>
                <a:cs typeface="+mn-cs"/>
              </a:rPr>
              <a:t>The testability advantage</a:t>
            </a:r>
          </a:p>
          <a:p>
            <a:pPr marL="342900" lvl="1" indent="0">
              <a:buNone/>
            </a:pPr>
            <a:r>
              <a:rPr lang="en-AU" kern="1200" dirty="0">
                <a:solidFill>
                  <a:schemeClr val="tx1">
                    <a:lumMod val="75000"/>
                    <a:lumOff val="25000"/>
                  </a:schemeClr>
                </a:solidFill>
                <a:effectLst/>
                <a:latin typeface="+mn-lt"/>
                <a:ea typeface="+mn-ea"/>
                <a:cs typeface="+mn-cs"/>
              </a:rPr>
              <a:t>Offers a single point of injection for test doubles in</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338228C0-E6EC-E849-874E-F202D002CDFB}"/>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371628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95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lstStyle/>
          <a:p>
            <a:r>
              <a:rPr lang="en-US" dirty="0"/>
              <a:t>ABAP Test Double Framework</a:t>
            </a:r>
          </a:p>
          <a:p>
            <a:pPr lvl="1"/>
            <a:r>
              <a:rPr lang="en-US" dirty="0"/>
              <a:t>CL_ABAP_TESTDOUBLE</a:t>
            </a:r>
          </a:p>
          <a:p>
            <a:r>
              <a:rPr lang="en-US" dirty="0"/>
              <a:t>Open SQL Test Double Framework</a:t>
            </a:r>
          </a:p>
          <a:p>
            <a:pPr lvl="1"/>
            <a:r>
              <a:rPr lang="en-US" dirty="0"/>
              <a:t>CL_OSQL_TEST_ENVIRONMENT</a:t>
            </a:r>
          </a:p>
          <a:p>
            <a:r>
              <a:rPr lang="en-US" dirty="0"/>
              <a:t>CDS Test Double Framework</a:t>
            </a:r>
          </a:p>
          <a:p>
            <a:pPr lvl="1"/>
            <a:r>
              <a:rPr lang="en-US" dirty="0"/>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
        <p:nvSpPr>
          <p:cNvPr id="7" name="Footer Placeholder 3">
            <a:extLst>
              <a:ext uri="{FF2B5EF4-FFF2-40B4-BE49-F238E27FC236}">
                <a16:creationId xmlns:a16="http://schemas.microsoft.com/office/drawing/2014/main" id="{D56E5880-FEFB-F749-8B47-5B9C0AC35A9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488094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7" name="Footer Placeholder 3">
            <a:extLst>
              <a:ext uri="{FF2B5EF4-FFF2-40B4-BE49-F238E27FC236}">
                <a16:creationId xmlns:a16="http://schemas.microsoft.com/office/drawing/2014/main" id="{59AEFDF8-202F-3842-B9E2-EBE641EAB1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83518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04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9C0FA70C-7719-7F47-9CC1-855D851EB27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430354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38281D34-22C3-9C4D-9E64-697D3D50E22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748850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304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8AA246DA-0128-4F49-8447-42DF75A5DDF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44125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p:txBody>
          <a:bodyPr/>
          <a:lstStyle/>
          <a:p>
            <a:r>
              <a:rPr lang="en-US"/>
              <a:t>Why?</a:t>
            </a:r>
          </a:p>
          <a:p>
            <a:r>
              <a:rPr lang="en-US"/>
              <a:t>How?</a:t>
            </a:r>
          </a:p>
          <a:p>
            <a:r>
              <a:rPr lang="en-US"/>
              <a:t>Some things that help</a:t>
            </a:r>
            <a:endParaRPr lang="en-US" dirty="0"/>
          </a:p>
        </p:txBody>
      </p:sp>
      <p:sp>
        <p:nvSpPr>
          <p:cNvPr id="13" name="Footer Placeholder 3">
            <a:extLst>
              <a:ext uri="{FF2B5EF4-FFF2-40B4-BE49-F238E27FC236}">
                <a16:creationId xmlns:a16="http://schemas.microsoft.com/office/drawing/2014/main" id="{D7A6E033-19CC-864E-A926-E2EEBF502B7E}"/>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807687925"/>
              </p:ext>
            </p:extLst>
          </p:nvPr>
        </p:nvGraphicFramePr>
        <p:xfrm>
          <a:off x="2641600" y="904346"/>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5535971" y="2304669"/>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141215" y="2658533"/>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58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7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 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a:p>
            <a:r>
              <a:rPr lang="en-US" dirty="0"/>
              <a:t> That dependency lookup thing with the factory and injector works like a charm. That is by far the best way to do dependency injection.</a:t>
            </a:r>
          </a:p>
          <a:p>
            <a:r>
              <a:rPr lang="en-US" dirty="0"/>
              <a:t>Test seams are an abomination</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E3DB2DD5-77D8-FF49-B154-6DB9EFA93CB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72081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Footer Placeholder 3">
            <a:extLst>
              <a:ext uri="{FF2B5EF4-FFF2-40B4-BE49-F238E27FC236}">
                <a16:creationId xmlns:a16="http://schemas.microsoft.com/office/drawing/2014/main" id="{A086427A-7DFA-E94A-A77C-06DDBF3D4A6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9467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
        <p:nvSpPr>
          <p:cNvPr id="7" name="Footer Placeholder 3">
            <a:extLst>
              <a:ext uri="{FF2B5EF4-FFF2-40B4-BE49-F238E27FC236}">
                <a16:creationId xmlns:a16="http://schemas.microsoft.com/office/drawing/2014/main" id="{690357AF-D06A-0B41-AC1E-0B7B4DFE1EE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869972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2785311"/>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
        <p:nvSpPr>
          <p:cNvPr id="7" name="Footer Placeholder 3">
            <a:extLst>
              <a:ext uri="{FF2B5EF4-FFF2-40B4-BE49-F238E27FC236}">
                <a16:creationId xmlns:a16="http://schemas.microsoft.com/office/drawing/2014/main" id="{8F3C69E0-C1E6-CB4E-91CB-4835CE64041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4856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Tree>
    <p:extLst>
      <p:ext uri="{BB962C8B-B14F-4D97-AF65-F5344CB8AC3E}">
        <p14:creationId xmlns:p14="http://schemas.microsoft.com/office/powerpoint/2010/main" val="3507319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280993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D232-96CD-C941-BD51-10DA60BF176C}"/>
              </a:ext>
            </a:extLst>
          </p:cNvPr>
          <p:cNvSpPr>
            <a:spLocks noGrp="1"/>
          </p:cNvSpPr>
          <p:nvPr>
            <p:ph type="title"/>
          </p:nvPr>
        </p:nvSpPr>
        <p:spPr/>
        <p:txBody>
          <a:bodyPr/>
          <a:lstStyle/>
          <a:p>
            <a:r>
              <a:rPr lang="en-US" dirty="0"/>
              <a:t>How to connect with me</a:t>
            </a:r>
          </a:p>
        </p:txBody>
      </p:sp>
      <p:sp>
        <p:nvSpPr>
          <p:cNvPr id="4" name="TextBox 3">
            <a:extLst>
              <a:ext uri="{FF2B5EF4-FFF2-40B4-BE49-F238E27FC236}">
                <a16:creationId xmlns:a16="http://schemas.microsoft.com/office/drawing/2014/main" id="{45752A50-D2F3-6441-B2B4-9899976F8C88}"/>
              </a:ext>
            </a:extLst>
          </p:cNvPr>
          <p:cNvSpPr txBox="1"/>
          <p:nvPr/>
        </p:nvSpPr>
        <p:spPr>
          <a:xfrm>
            <a:off x="1314844" y="1469264"/>
            <a:ext cx="4685362" cy="2246769"/>
          </a:xfrm>
          <a:prstGeom prst="rect">
            <a:avLst/>
          </a:prstGeom>
          <a:noFill/>
        </p:spPr>
        <p:txBody>
          <a:bodyPr wrap="square" rtlCol="0">
            <a:spAutoFit/>
          </a:bodyPr>
          <a:lstStyle/>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err="1">
                <a:latin typeface="Tahoma" panose="020B0604030504040204" pitchFamily="34" charset="0"/>
                <a:ea typeface="Tahoma" panose="020B0604030504040204" pitchFamily="34" charset="0"/>
                <a:cs typeface="Tahoma" panose="020B0604030504040204" pitchFamily="34" charset="0"/>
              </a:rPr>
              <a:t>graham@yelcho.com.au</a:t>
            </a:r>
            <a:endParaRPr lang="en-AU" sz="2000" dirty="0">
              <a:latin typeface="Tahoma" panose="020B0604030504040204" pitchFamily="34" charset="0"/>
              <a:ea typeface="Tahoma" panose="020B0604030504040204" pitchFamily="34" charset="0"/>
              <a:cs typeface="Tahoma" panose="020B0604030504040204" pitchFamily="34" charset="0"/>
            </a:endParaRP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M:</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+61 412 402 441</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Li:</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linkedin.com/in/</a:t>
            </a:r>
            <a:r>
              <a:rPr lang="en-AU" sz="2000" dirty="0" err="1">
                <a:latin typeface="Tahoma" panose="020B0604030504040204" pitchFamily="34" charset="0"/>
                <a:ea typeface="Tahoma" panose="020B0604030504040204" pitchFamily="34" charset="0"/>
                <a:cs typeface="Tahoma" panose="020B0604030504040204" pitchFamily="34" charset="0"/>
              </a:rPr>
              <a:t>grahamrobbo</a:t>
            </a:r>
            <a:r>
              <a:rPr lang="en-AU" sz="2000" dirty="0">
                <a:latin typeface="Tahoma" panose="020B0604030504040204" pitchFamily="34" charset="0"/>
                <a:ea typeface="Tahoma" panose="020B0604030504040204" pitchFamily="34" charset="0"/>
                <a:cs typeface="Tahoma" panose="020B0604030504040204" pitchFamily="34" charset="0"/>
              </a:rPr>
              <a:t>/</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AU" sz="2000" dirty="0" err="1">
                <a:latin typeface="Tahoma" panose="020B0604030504040204" pitchFamily="34" charset="0"/>
                <a:ea typeface="Tahoma" panose="020B0604030504040204" pitchFamily="34" charset="0"/>
                <a:cs typeface="Tahoma" panose="020B0604030504040204" pitchFamily="34" charset="0"/>
              </a:rPr>
              <a:t>grahamrobbo</a:t>
            </a:r>
            <a:endParaRPr lang="en-AU"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D464091-0367-4140-8DA4-B49DBDEC983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461153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374428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4" name="Footer Placeholder 3">
            <a:extLst>
              <a:ext uri="{FF2B5EF4-FFF2-40B4-BE49-F238E27FC236}">
                <a16:creationId xmlns:a16="http://schemas.microsoft.com/office/drawing/2014/main" id="{002F8D05-5FF1-264B-BD24-62E5862CA694}"/>
              </a:ext>
            </a:extLst>
          </p:cNvPr>
          <p:cNvSpPr>
            <a:spLocks noGrp="1"/>
          </p:cNvSpPr>
          <p:nvPr>
            <p:ph type="ftr" sz="quarter" idx="10"/>
          </p:nvPr>
        </p:nvSpPr>
        <p:spPr/>
        <p:txBody>
          <a:bodyPr/>
          <a:lstStyle/>
          <a:p>
            <a:r>
              <a:rPr lang="en-US"/>
              <a:t>Test-driven Development with ABAP</a:t>
            </a:r>
            <a:endParaRPr lang="en-US" dirty="0"/>
          </a:p>
        </p:txBody>
      </p:sp>
    </p:spTree>
    <p:extLst>
      <p:ext uri="{BB962C8B-B14F-4D97-AF65-F5344CB8AC3E}">
        <p14:creationId xmlns:p14="http://schemas.microsoft.com/office/powerpoint/2010/main" val="198866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Why?</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
        <p:nvSpPr>
          <p:cNvPr id="5" name="Footer Placeholder 3">
            <a:extLst>
              <a:ext uri="{FF2B5EF4-FFF2-40B4-BE49-F238E27FC236}">
                <a16:creationId xmlns:a16="http://schemas.microsoft.com/office/drawing/2014/main" id="{4D5C6571-EC55-9648-90D8-59968FCC64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528133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
        <p:nvSpPr>
          <p:cNvPr id="8" name="Footer Placeholder 3">
            <a:extLst>
              <a:ext uri="{FF2B5EF4-FFF2-40B4-BE49-F238E27FC236}">
                <a16:creationId xmlns:a16="http://schemas.microsoft.com/office/drawing/2014/main" id="{81D6D9BF-7F43-224E-847D-D0526293EBAF}"/>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978916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
        <p:nvSpPr>
          <p:cNvPr id="8" name="Footer Placeholder 3">
            <a:extLst>
              <a:ext uri="{FF2B5EF4-FFF2-40B4-BE49-F238E27FC236}">
                <a16:creationId xmlns:a16="http://schemas.microsoft.com/office/drawing/2014/main" id="{E0C60106-DB72-C247-82A6-E90FE52BE6C0}"/>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99371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
        <p:nvSpPr>
          <p:cNvPr id="11" name="Footer Placeholder 3">
            <a:extLst>
              <a:ext uri="{FF2B5EF4-FFF2-40B4-BE49-F238E27FC236}">
                <a16:creationId xmlns:a16="http://schemas.microsoft.com/office/drawing/2014/main" id="{A6970368-8D35-BC4B-8F91-5E1079F9967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54364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77114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5844</TotalTime>
  <Words>1517</Words>
  <Application>Microsoft Macintosh PowerPoint</Application>
  <PresentationFormat>On-screen Show (16:9)</PresentationFormat>
  <Paragraphs>215</Paragraphs>
  <Slides>37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Narrow</vt:lpstr>
      <vt:lpstr>Calibri</vt:lpstr>
      <vt:lpstr>Calibri Light</vt:lpstr>
      <vt:lpstr>Consolas</vt:lpstr>
      <vt:lpstr>Tahoma</vt:lpstr>
      <vt:lpstr>1_Office Theme</vt:lpstr>
      <vt:lpstr>Test-Driven Development with ABAP</vt:lpstr>
      <vt:lpstr>Introduction</vt:lpstr>
      <vt:lpstr>Agenda</vt:lpstr>
      <vt:lpstr>Disclaimer</vt:lpstr>
      <vt:lpstr>Why?</vt:lpstr>
      <vt:lpstr>Testing is good?</vt:lpstr>
      <vt:lpstr>Testing ABAP code is hard?</vt:lpstr>
      <vt:lpstr>Why is it so hard to write tests?</vt:lpstr>
      <vt:lpstr>OpenSAP</vt:lpstr>
      <vt:lpstr>But…legacy code…</vt:lpstr>
      <vt:lpstr>Providing Testability for Existing Code</vt:lpstr>
      <vt:lpstr>Dependencies</vt:lpstr>
      <vt:lpstr>Some Help</vt:lpstr>
      <vt:lpstr>Test Seams</vt:lpstr>
      <vt:lpstr>PowerPoint Presentation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CDS Test Double Framework</vt:lpstr>
      <vt:lpstr>PowerPoint Presentation</vt:lpstr>
      <vt:lpstr>Tips from the Coal Face</vt:lpstr>
      <vt:lpstr>Tips from the Coal Face</vt:lpstr>
      <vt:lpstr>Disclaimer</vt:lpstr>
      <vt:lpstr>Disclaimer</vt:lpstr>
      <vt:lpstr>Summary</vt:lpstr>
      <vt:lpstr>PowerPoint Presentation</vt:lpstr>
      <vt:lpstr>PowerPoint Presentation</vt:lpstr>
      <vt:lpstr>How to connect with 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Gerhardus Botes</dc:creator>
  <cp:lastModifiedBy>Graham Robinson</cp:lastModifiedBy>
  <cp:revision>88</cp:revision>
  <dcterms:created xsi:type="dcterms:W3CDTF">2018-06-13T01:18:45Z</dcterms:created>
  <dcterms:modified xsi:type="dcterms:W3CDTF">2018-07-20T07:21:29Z</dcterms:modified>
</cp:coreProperties>
</file>